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C166BB3-2386-1F3F-2381-EB13686A1C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E2AB0CA-181C-F2E7-D243-83DA46B754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47739DD8-08FB-D44A-15A0-7C7152B0E64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7DB04A5A-E962-E3C5-D97E-126FF097B50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6BCE705F-624A-201D-E636-0FDAF3D8FF6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65DFB3D7-6CC8-E690-2387-50681C3714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882619-F082-48CE-9767-193D54CC0C1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F1EEA1-AFBB-9759-E9CA-E4E0004087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297D9F-290D-4A78-A888-95772B69773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9BE4D6C-424D-70FB-42AB-9425312549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C51E6B3-6DC8-6873-3314-E6F0E00314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5E01D6-0348-1AAE-331B-8C6CA738FE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04CF9-309A-47F0-8374-2732C4BFBFE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5A285DB4-E15E-ECF4-CA56-08089FF385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6D9FD98-A78A-D60E-063A-277422386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5451A2D-52A4-8EA1-8B75-4A325AEDE3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EE988-AB87-46EC-A032-B2F0F61EC61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65D58EFB-2122-CBE5-9AC3-3DA2E4A7FF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B768267-E31E-BDAA-400F-E2E23DC75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2B87FF-5F54-2B50-2E8F-3223078C9C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D3399-E6C4-4C9E-A026-723F012FBEED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320B4254-E53D-19B6-AC6A-A8BCF0F9FE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DA5F09F-871D-2BBE-2E67-F60A45EAB7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52408D-918D-E974-2DED-F135382A59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57F9F-F300-4D96-AE11-950A01492F68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CADD7943-7389-A5B1-7DFE-60B932646B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2C72770-CE35-60DA-78CA-7AF72F801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56B96F-571F-245C-1E6D-E966EAADF6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3D7D7-7A61-445C-A8B4-3C5474EE2A56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82D9FF85-727A-A1EA-503B-B4D60AC8FB8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E0B12FD-654A-80A9-9F7A-ABCAD1D2C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6759DE-6109-22FC-9B02-BAC3E4DD69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CB8CF-DB55-43F3-ACA4-54F94A8E3F68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F8B9B470-2890-0D1B-CD68-AA94ED9902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7B29E1A-F6C2-3143-41CE-AB5B0A63A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04CD01-9F2D-04B0-D6DC-2A1D3B67FC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D6BAD-004F-4E19-B682-E132936F4E34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E02CAC6A-665E-CC2C-6748-F15EAAC241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2EB4DDD-79F7-76A9-AB3C-AF431381B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522AAC-5FA2-EEFF-5F43-241D99DDF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4475E-4796-46EC-8481-BF9FD818B7B5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CB1E6CE9-337D-E594-8918-104629E8A3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B547055-186B-1D2A-4BF3-4FC467CEF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E41493-7451-E84A-A694-92533160C6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78438-2FBC-413F-98D5-D1B69962B486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DC1C0B01-E4FB-2FE2-A961-CD1B5F4285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02B9CD8-1E37-220B-FFFA-938DCFCAD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195C43-5946-9FC6-89F5-24FAD662A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860A1-8291-41D2-92C4-DF97242DA14E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CF98503E-8AF7-14FC-4098-659850EA8D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8F7166FE-6AE7-7083-93C2-590F13761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325A86-903B-733C-8D52-F3F1E6B437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5E444-55D9-4905-94E6-79BF800DF23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D2E7100-D27C-4045-EDC2-7211F28A84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AB5827E-10A5-BB6F-2783-CE181D491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6B0E786-E182-0674-1959-6499F03271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6B258-AB44-4BAD-B4B2-AE9351E7D45C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2DFA7D41-89AB-F24C-213D-1DFF32AD19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BD214D9-D59C-AF32-8987-42944F5BA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5654D0-CE91-BF9E-8F14-C426E1FC66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46D86-BEA1-410D-B093-67B37D4CA533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24723C3A-0C27-E421-8717-E8538514E7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1D4A231-2019-3A89-E20F-7D260945E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4083A5-F646-C45E-B7B6-76E81A2897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380BD-BEF0-405A-A89F-6E58AD0E20EA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EE13A4C9-34E9-193F-F3CF-A300A9854E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0FD2F4D-2250-80BD-DB36-4DCA8E6EA1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D16BDD-D33B-3D3D-5324-8162D76B8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CE9B3-26C9-45AB-9E42-971E6FC48153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35AE2A3A-A424-DB31-EAFB-BB63E7EBEBE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BE23752-135F-A8E8-13D4-7765485FC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9FCCE9-A7F2-2A46-3F64-6A717C468D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F66D1-D910-4DE6-AF66-146D36644B8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8DED33A3-7D4B-184D-8766-1B71E36085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B603BEC-2822-BED7-88C0-D661381C61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90C97C-7127-91A9-700F-4753ECB5B4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B6F8B-8074-4255-8FF4-A6BC8EAA4DB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F18A6A9-EEFC-E8EB-64E5-8DC51C94A2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74CEF3F-DAD4-764A-21BE-EDDD12ADB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C27031-F0AA-DC83-0301-E75CD57B5C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3B1C25-A56C-48F4-B415-DB512820093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0ED56EAD-392C-86F7-09F9-CAC6DC2A3D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CA62F59-A858-D881-344F-D1412E5A1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9E35D7-48EE-3902-F57B-B08DB77187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A3185-71A4-4E2F-B35B-D9D7A217DB6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D37CBE0-6888-EB80-69C0-A94724C815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8DAE7D1-B099-6D20-74F3-F9955659B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875243-0FB4-DB23-E83B-37877F2A55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7F69B-6CEB-4BA1-BC46-6CB0594AD64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A398AB3D-B198-72AB-10B1-EC8EEA3C4C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7949036-D85F-B5BC-B35F-E4C509AEB8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6218CD-80BE-7333-9AA3-6D9757F684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88864-2DEE-4E75-A7CD-E1AD76B9876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6760E264-F927-EFF1-1530-4C8E97F0B5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DBB9080-CE8E-8788-3742-59598B0FF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AFF7E13-7BA0-8843-8B05-343A46874B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22CB1-4E69-47AE-A556-5B8D7E27651C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71601B55-9866-90C0-4D3A-D194200E3B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EA9469D-6DB8-21C9-81E4-880691CC6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D0A06-9050-EFD0-9E81-DA20E312B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03118-9EBA-1912-6389-5FAD59BDD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3CC4E-A9FC-9FAE-892A-C513C1B3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AD3CD-53E6-02F6-98A8-DDA5B6604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02093-CEFD-615B-70CF-1279360CD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0FE7A-6FD5-42DE-89CE-569FEB3346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16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AC6BA-33E9-8246-F362-1D7DAC7E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2183CC-A7C7-B6A2-2470-9E8AC8DFE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05833-1AB2-F3EA-E386-F8AED3DE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3725A-9CAC-4057-2F11-4DD80BC32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8409C-76A2-04FF-8F05-8C5AC3952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B15B5-0896-49C2-A5DB-FDF420B7F7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40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BEEDE6-ED7C-AF84-B19E-9E37DD30A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91313" y="260350"/>
            <a:ext cx="2078037" cy="5865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5C517-E300-BDD9-6DE4-01E7CE680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81713" cy="5865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EBBFC-466C-65AF-0C1F-3DE9276A3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53E9D-5BBE-5DE9-615B-3D31C3CED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CB108-AAFE-24EA-7DE4-45FD3D29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335BF-CED8-4B37-A8F8-1D5043BDE0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0877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EC91E-14F0-75E2-B81A-391AC5011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27638-729C-8E34-0D1B-DF004BF8E29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8A5B6-D1D2-EDF1-306F-2B643FA4E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B30F7-3154-59D4-0E76-90A3E4D5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5C689-4293-58B7-E5BE-41ED98B2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EB46A-752B-4B38-DB24-933EE2EF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B00E32B-6241-4216-90F4-61C5D1F2B2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246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D208-B625-E7AA-505E-0207C217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AF602-FB0D-C7C3-D855-03C7ABCC8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DC71C-6477-BC6C-0ADB-66ADBDA8F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2F714-6C6F-250D-9DCC-5A2EF4E6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FD402-CD73-542F-84F8-03583565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54A51-34AA-4C7D-8A18-F281B75B81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137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A3B99-10B5-8196-008E-49EEDA734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E0D45-4C58-B4AE-8ECB-2ED4F656B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23CE1-2C01-D0EC-869C-521631EA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EEC6B-2306-D79D-7B45-8BDEBAA40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5A658-747F-0FAB-7ADE-15C80483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2CC24-E5A7-48A7-8B65-81E4707327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088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0D505-6165-5196-4BB0-474F1590A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1B364-64DB-2906-65E3-0F9A2B1248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69AE98-1273-82CE-B7C3-4655321F6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B14FB-9424-D7C1-B735-80A977890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B717A-958C-605A-5CE5-2099E399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4C06D-C074-1176-FDFB-C07EF83E5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A6A28-4279-43CA-8D79-9B33E93772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546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5C04-8831-34C8-61A3-3C283C49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074A0-4369-26C9-AF17-01E493AF7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48AFD-96E7-AD4C-35A1-8E665CE62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6BDED8-FCF0-FF6C-42AC-7E1E50B7D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671121-62A1-30B3-4624-F9CFCA222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2C6C9C-58C8-194C-60B4-E06EC3379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F57FB-6633-ABBE-46D5-E666F8F1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7D6383-E814-3127-60A8-E4D0C4FF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D70DF-3B5E-4168-A441-C9A8F6124E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790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E647-B8C1-4CD2-69A1-34E2375B8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BE1598-18AD-F38A-FEF4-E7D3B6C17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66ADF-23DF-1FEA-BBF2-1DC4E0C5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FB01-4B7F-A90A-4C3A-D3A9985C3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51982-27C0-4CE2-9A2F-8A0DA483F6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66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5C25E4-142D-CF4A-3237-A06A0265B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D3F9EA-E251-0925-46C1-2F0331E1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48AAD-5AFB-9643-4DB1-F9C0C213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08B35-F8A6-4035-95F3-5C8CEDA8AC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14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4A002-557C-C655-C52C-A37ACE694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4A334-3B4A-FB27-06E5-CD0ECBA52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013A9-DD73-B674-E0F4-377495641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1409D-143F-62C6-83CA-62204503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286DA-789C-9321-72B8-23E02540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FC001-52A5-2EED-34AE-1CE2B194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151CE-5C9B-44E1-8895-64D5CEC435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874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E8184-580E-80C1-CD85-5EB220F92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508D35-55F4-3E29-EBA5-C2C94D17F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EFEA4-9F53-A4DE-AD2F-9265CDF17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083419-DD28-0E90-487B-9FE0F7426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A9FAE-2324-73CD-2528-F4779ED6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05DA2-EEEB-86EB-C01C-04AEB7EA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81B5F-49EB-4529-888C-EA9FC83D4C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710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100000">
              <a:srgbClr val="99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B698065-787B-A2E3-5A6A-01CABA2B2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AC228D9-C658-C59A-5AEF-B067EB43B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8E65CC2-D843-B275-9BE3-0936D1E89F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2158DF7-F9DA-AAA2-382E-6B3BB41F90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136E9A3-351D-068A-7373-E08B3E4814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DE4E1C-CEBA-4A64-BC02-878EE78432D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28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AC69EE8-F4BC-F10F-2F5D-54433492EE5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 sz="2800"/>
              <a:t>The Influence of Human Activity on the Environment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A0740C-02F8-4E62-21B2-118A1130C6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280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F2274609-345B-8538-33CE-CA10567A4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357563"/>
            <a:ext cx="2762250" cy="28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F826BF3-B1DF-CA14-F109-D84E98A7E2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D1E4932-09AC-72A2-0FD1-CF18DCB4A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D4AA6F50-4F8A-C069-FD26-ECBCABE9C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39825"/>
            <a:ext cx="6480175" cy="455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B69C56B-C3EB-9CBD-0879-830CD5287C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Problems with Fertilisers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3234439-F373-1B87-D6B3-C2DC9CE3C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Fertilisers enable farmers to grow more food as they are replacing the nutrients removed from the soil by plants</a:t>
            </a:r>
          </a:p>
          <a:p>
            <a:r>
              <a:rPr lang="en-GB" altLang="en-US"/>
              <a:t>However, if too much fertiliser is added and it then rains, the fertiliser finds its way into rivers and lakes</a:t>
            </a:r>
          </a:p>
          <a:p>
            <a:r>
              <a:rPr lang="en-GB" altLang="en-US"/>
              <a:t>This causes the water plants to grow  and as there is competition for light, some will die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>
            <a:extLst>
              <a:ext uri="{FF2B5EF4-FFF2-40B4-BE49-F238E27FC236}">
                <a16:creationId xmlns:a16="http://schemas.microsoft.com/office/drawing/2014/main" id="{397A445E-5F79-91B3-4F4D-61893D278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73025"/>
          </a:xfrm>
        </p:spPr>
        <p:txBody>
          <a:bodyPr/>
          <a:lstStyle/>
          <a:p>
            <a:endParaRPr lang="en-US" altLang="en-US" sz="24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D993FB2-B83B-A64E-1DBE-C759A5721AA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649913"/>
          </a:xfrm>
        </p:spPr>
        <p:txBody>
          <a:bodyPr/>
          <a:lstStyle/>
          <a:p>
            <a:r>
              <a:rPr lang="en-GB" altLang="en-US" sz="2400"/>
              <a:t>Bacteria decay the dead plants and in so doing use up oxygen from the water</a:t>
            </a:r>
          </a:p>
          <a:p>
            <a:r>
              <a:rPr lang="en-GB" altLang="en-US" sz="2400"/>
              <a:t>This means the fish suffocate and die</a:t>
            </a:r>
          </a:p>
          <a:p>
            <a:r>
              <a:rPr lang="en-GB" altLang="en-US" sz="2400"/>
              <a:t>This process is called Eutrophication</a:t>
            </a:r>
          </a:p>
          <a:p>
            <a:r>
              <a:rPr lang="en-GB" altLang="en-US" sz="2400"/>
              <a:t>Raw sewage pumped into rivers has the same effect</a:t>
            </a:r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id="{DBB2E804-CB4F-4C6F-26D2-5AE4DA6F8758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6013" y="404813"/>
            <a:ext cx="3795712" cy="5721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9E030DB-27DB-4B07-F451-368A6AABD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Pesticides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2C650C6-9ECC-CAB0-70D6-99D4E06C0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Pesticides kill insects that will damage crops</a:t>
            </a:r>
          </a:p>
          <a:p>
            <a:r>
              <a:rPr lang="en-GB" altLang="en-US"/>
              <a:t>They also kill harmless insects or  can get washed into rivers and pollute the water</a:t>
            </a:r>
          </a:p>
          <a:p>
            <a:r>
              <a:rPr lang="en-GB" altLang="en-US"/>
              <a:t>They may even end up in the food chain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E2268E2-0E32-7B94-A0EB-2D9443FA6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2400"/>
              <a:t>In the 1960s, DDT in the food chain threatened  bird populations.</a:t>
            </a:r>
            <a:br>
              <a:rPr lang="en-GB" altLang="en-US" sz="2400"/>
            </a:br>
            <a:r>
              <a:rPr lang="en-GB" altLang="en-US" sz="2400"/>
              <a:t>Many birds of prey came close to extinction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5C6065A-C731-0CE8-575B-4EC6EEC60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3559" name="Picture 7">
            <a:extLst>
              <a:ext uri="{FF2B5EF4-FFF2-40B4-BE49-F238E27FC236}">
                <a16:creationId xmlns:a16="http://schemas.microsoft.com/office/drawing/2014/main" id="{B4FA7415-BDFB-BFB6-F0BA-38310FA6F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14475"/>
            <a:ext cx="4314825" cy="534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1266C62-3B82-4B73-2F99-9447D5F85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915768A-EC4E-3655-0660-FEB17D96EF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412875"/>
            <a:ext cx="8229600" cy="4525963"/>
          </a:xfrm>
        </p:spPr>
        <p:txBody>
          <a:bodyPr/>
          <a:lstStyle/>
          <a:p>
            <a:endParaRPr lang="en-US" altLang="en-US"/>
          </a:p>
        </p:txBody>
      </p:sp>
      <p:pic>
        <p:nvPicPr>
          <p:cNvPr id="24581" name="Picture 5">
            <a:extLst>
              <a:ext uri="{FF2B5EF4-FFF2-40B4-BE49-F238E27FC236}">
                <a16:creationId xmlns:a16="http://schemas.microsoft.com/office/drawing/2014/main" id="{D23249FC-2F70-CBC9-4A44-2FA874EF8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6937375" cy="636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8AD3E0D-411A-8432-77EE-DB802A9BE5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can we Do?</a:t>
            </a: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B8B198A5-05E5-A1C7-16C5-E06EAE16B76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990725"/>
            <a:ext cx="4175125" cy="417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EF2AFE1-2690-3700-FDD8-C18804C12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Organic Farming?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DDB8B0B-19F6-DFCD-1F2F-8E96569BDDA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400"/>
              <a:t>This produces less food and is more expensive but it does not produce the pollution problems of intensive farming</a:t>
            </a:r>
          </a:p>
          <a:p>
            <a:endParaRPr lang="en-GB" altLang="en-US" sz="2400"/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0C61812F-5891-53F4-6226-91DE8E4EBF2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481138"/>
            <a:ext cx="4716462" cy="3387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2A3F613-7690-5E4C-ECA9-578DEFC6D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 farmyard manure as a fertiliser and set aside land for growth of wild plants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D57F5ED-35DA-DA07-86ED-4991849B9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8677" name="Picture 5">
            <a:extLst>
              <a:ext uri="{FF2B5EF4-FFF2-40B4-BE49-F238E27FC236}">
                <a16:creationId xmlns:a16="http://schemas.microsoft.com/office/drawing/2014/main" id="{B177780A-B737-B4F7-7A80-CE676FAD6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084388"/>
            <a:ext cx="489585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725BF32-6614-36BB-EFBF-1864BD23A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Biological Control of Pests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F7FACD6-CB1C-7975-CCC9-F02F4DC55E1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400"/>
              <a:t>This means using natural predators to eat pests instead of pesticides</a:t>
            </a:r>
          </a:p>
          <a:p>
            <a:r>
              <a:rPr lang="en-GB" altLang="en-US" sz="2400"/>
              <a:t>It does not have harmful effects</a:t>
            </a:r>
          </a:p>
        </p:txBody>
      </p:sp>
      <p:pic>
        <p:nvPicPr>
          <p:cNvPr id="30725" name="Picture 5">
            <a:extLst>
              <a:ext uri="{FF2B5EF4-FFF2-40B4-BE49-F238E27FC236}">
                <a16:creationId xmlns:a16="http://schemas.microsoft.com/office/drawing/2014/main" id="{7EB89895-E9BB-9C9A-8C89-1EB5CE6963C2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654175"/>
            <a:ext cx="4032250" cy="3862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A6E9075-78B1-3B52-46D2-7A45E8EB3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809625"/>
          </a:xfrm>
        </p:spPr>
        <p:txBody>
          <a:bodyPr/>
          <a:lstStyle/>
          <a:p>
            <a:pPr algn="l"/>
            <a:r>
              <a:rPr lang="en-GB" altLang="en-US" sz="2400"/>
              <a:t>Improvements in agriculture health and medicine have produced a dramatic rise in the human population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7041AA-32EB-B608-9EBE-F2D90633E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400"/>
              <a:t>This increase in population size leads to an increase in pollution and higher demand for the world’s resources</a:t>
            </a:r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5EFAAF3B-A306-F89A-48F4-A0A097A57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597150"/>
            <a:ext cx="5624513" cy="390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BEEA2F0-767F-9D46-4DC9-7D6C60964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Develop alternative energy sources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B6B7336-E376-5501-C595-CE5C69E6341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400"/>
              <a:t>Conserve our rapidly diminishing fossil fuel reserves by using solar power or wind power</a:t>
            </a:r>
          </a:p>
        </p:txBody>
      </p:sp>
      <p:pic>
        <p:nvPicPr>
          <p:cNvPr id="32773" name="Picture 5">
            <a:extLst>
              <a:ext uri="{FF2B5EF4-FFF2-40B4-BE49-F238E27FC236}">
                <a16:creationId xmlns:a16="http://schemas.microsoft.com/office/drawing/2014/main" id="{E3AB02AC-10D8-1FF0-18EF-BDA6E7EE7E6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2063" y="1628775"/>
            <a:ext cx="3194050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3EA3119-2A3B-D854-BE26-180871181F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Benefits of conserving endangered species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4109E17-4535-67E8-0E9D-19F690793D4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400"/>
              <a:t>Ecotourism</a:t>
            </a:r>
          </a:p>
          <a:p>
            <a:endParaRPr lang="en-GB" altLang="en-US" sz="2400"/>
          </a:p>
          <a:p>
            <a:r>
              <a:rPr lang="en-GB" altLang="en-US" sz="2400"/>
              <a:t>Agricultural benefits</a:t>
            </a:r>
          </a:p>
          <a:p>
            <a:endParaRPr lang="en-GB" altLang="en-US" sz="2400"/>
          </a:p>
          <a:p>
            <a:r>
              <a:rPr lang="en-GB" altLang="en-US" sz="2400"/>
              <a:t>Species indicators</a:t>
            </a:r>
          </a:p>
          <a:p>
            <a:endParaRPr lang="en-GB" altLang="en-US" sz="2400"/>
          </a:p>
          <a:p>
            <a:r>
              <a:rPr lang="en-GB" altLang="en-US" sz="2400"/>
              <a:t>Maintaining diversity in gene pool </a:t>
            </a:r>
          </a:p>
        </p:txBody>
      </p:sp>
      <p:pic>
        <p:nvPicPr>
          <p:cNvPr id="35845" name="Picture 5">
            <a:extLst>
              <a:ext uri="{FF2B5EF4-FFF2-40B4-BE49-F238E27FC236}">
                <a16:creationId xmlns:a16="http://schemas.microsoft.com/office/drawing/2014/main" id="{453394B0-4F4A-1A1E-AF42-8AE02675246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484313"/>
            <a:ext cx="4038600" cy="4192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FD0CA29-E4D7-7DCB-8A46-85CDEE3217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8F61563-E3BA-D949-1B4B-8F5078B351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altLang="en-US" sz="4400" b="1"/>
              <a:t>WHAT ELSE?????????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58FCC33A-5261-4748-438D-95C871D48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6FF1922-6527-F9D2-EF1A-6E2807007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2400"/>
              <a:t>Humans are using up the earth’s resources, including fossil fuels.</a:t>
            </a:r>
            <a:br>
              <a:rPr lang="en-GB" altLang="en-US" sz="2400"/>
            </a:br>
            <a:endParaRPr lang="en-GB" altLang="en-US" sz="24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4483FDD-9789-41A0-4F7A-5D72287EA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49BA42B5-4364-9F7A-BE33-450119CA2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092325"/>
            <a:ext cx="6335713" cy="422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2A8AF19-B412-6D97-663A-773B44BEF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/>
              <a:t>Burning fossil fuels in cars and power stations produces carbon dioxide, sulphur dioxide  and other greenhouse gases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29D5E24-AA30-91B6-993A-6C48DF6853B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000"/>
              <a:t>carbon dioxide traps heat in the atmosphere and causes the temperature of the earth to rise.</a:t>
            </a:r>
          </a:p>
          <a:p>
            <a:endParaRPr lang="en-GB" altLang="en-US" sz="2000"/>
          </a:p>
          <a:p>
            <a:r>
              <a:rPr lang="en-GB" altLang="en-US" sz="2000"/>
              <a:t>This leads to disruption of the weather patterns eg drought, floods</a:t>
            </a:r>
          </a:p>
          <a:p>
            <a:pPr>
              <a:buFontTx/>
              <a:buNone/>
            </a:pPr>
            <a:endParaRPr lang="en-GB" altLang="en-US" sz="2000"/>
          </a:p>
          <a:p>
            <a:r>
              <a:rPr lang="en-GB" altLang="en-US" sz="2000"/>
              <a:t>Some weeds may thrive on the extra carbon dioxide while other plants are killed</a:t>
            </a: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A81C92FA-9BEF-5170-D49C-C5A300EAED7D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3938" y="1484313"/>
            <a:ext cx="3856037" cy="4824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E82E5E9-6F8C-C86A-FC43-8926D2228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/>
              <a:t>Sulphur dioxide will dissolve in rain producing Acid Rain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43C4A2D-C8AA-47E0-368E-DE857BA2AE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Acid rain damages trees and pollutes rivers and lakes.</a:t>
            </a:r>
          </a:p>
        </p:txBody>
      </p:sp>
      <p:pic>
        <p:nvPicPr>
          <p:cNvPr id="7175" name="Picture 7">
            <a:extLst>
              <a:ext uri="{FF2B5EF4-FFF2-40B4-BE49-F238E27FC236}">
                <a16:creationId xmlns:a16="http://schemas.microsoft.com/office/drawing/2014/main" id="{57EFAE90-4CE1-E4F1-D268-8DD8FC02FE3D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2708275"/>
            <a:ext cx="5256213" cy="401161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>
            <a:extLst>
              <a:ext uri="{FF2B5EF4-FFF2-40B4-BE49-F238E27FC236}">
                <a16:creationId xmlns:a16="http://schemas.microsoft.com/office/drawing/2014/main" id="{77C1640D-8664-2DB1-E251-8C7B1FDF7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2400"/>
              <a:t>Acid rain causes erosion of buildings</a:t>
            </a:r>
            <a:br>
              <a:rPr lang="en-GB" altLang="en-US" sz="2400"/>
            </a:br>
            <a:r>
              <a:rPr lang="en-GB" altLang="en-US" sz="2400"/>
              <a:t>and statues particularly if they are made of limestone</a:t>
            </a:r>
            <a:br>
              <a:rPr lang="en-GB" altLang="en-US" sz="2400"/>
            </a:br>
            <a:endParaRPr lang="en-GB" altLang="en-US" sz="2400"/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679284B5-7A0F-4243-3D62-CC0F15F4A2CB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8125" y="1600200"/>
            <a:ext cx="3586163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ECC5A9E-CA49-A156-1B97-A45C587FA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Deforestation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1C22377-0F2C-A5AA-0469-792D0F48229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400"/>
              <a:t>In may countries people are chopping down forests to provide timber or space for agriculture for the growing population</a:t>
            </a:r>
          </a:p>
          <a:p>
            <a:endParaRPr lang="en-GB" altLang="en-US" sz="2400"/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A5CBF56A-8BF5-3C17-18AB-B6B10C4BBA6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628775"/>
            <a:ext cx="4259262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7F34E53-4DF7-4A1F-8909-09A86FDB7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causes several problems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E08C0A2-421C-813F-B3FF-63471A8C7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GB" altLang="en-US"/>
              <a:t>Burning the timber increases the level of carbon dioxide in the air</a:t>
            </a:r>
          </a:p>
          <a:p>
            <a:pPr marL="533400" indent="-533400">
              <a:buFontTx/>
              <a:buAutoNum type="arabicPeriod"/>
            </a:pPr>
            <a:r>
              <a:rPr lang="en-GB" altLang="en-US"/>
              <a:t>Less trees means less carbon dioxide absorbed for photosynthesis</a:t>
            </a:r>
          </a:p>
          <a:p>
            <a:pPr marL="533400" indent="-533400">
              <a:buFontTx/>
              <a:buAutoNum type="arabicPeriod"/>
            </a:pPr>
            <a:r>
              <a:rPr lang="en-GB" altLang="en-US"/>
              <a:t>Soil is eroded as it is exposed to the wind and rain</a:t>
            </a:r>
          </a:p>
          <a:p>
            <a:pPr marL="533400" indent="-533400">
              <a:buFontTx/>
              <a:buAutoNum type="arabicPeriod"/>
            </a:pPr>
            <a:r>
              <a:rPr lang="en-GB" altLang="en-US"/>
              <a:t>Less water is transpired into the atmosphere</a:t>
            </a:r>
          </a:p>
          <a:p>
            <a:pPr marL="533400" indent="-533400">
              <a:buFontTx/>
              <a:buAutoNum type="arabicPeriod"/>
            </a:pPr>
            <a:r>
              <a:rPr lang="en-GB" altLang="en-US"/>
              <a:t>Many animal and plant habitats are destroyed causing extinction of species</a:t>
            </a:r>
          </a:p>
          <a:p>
            <a:pPr marL="533400" indent="-533400">
              <a:buFontTx/>
              <a:buAutoNum type="arabicPeriod"/>
            </a:pPr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7774A55-B7C6-925F-2C62-FC8377C33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Intensive Farming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935E4C7-D14F-5EA7-4B02-38B8A2408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Farming has become more intensive to provide a higher % yield from land</a:t>
            </a:r>
          </a:p>
          <a:p>
            <a:r>
              <a:rPr lang="en-GB" altLang="en-US"/>
              <a:t>Many people regard intensive farming of animals to be cruel</a:t>
            </a:r>
          </a:p>
          <a:p>
            <a:r>
              <a:rPr lang="en-GB" altLang="en-US"/>
              <a:t>In order to produce more food from the land farmers have to use more fertilisers and pesticides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595</Words>
  <Application>Microsoft Office PowerPoint</Application>
  <PresentationFormat>On-screen Show (4:3)</PresentationFormat>
  <Paragraphs>86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Comic Sans MS</vt:lpstr>
      <vt:lpstr>Default Design</vt:lpstr>
      <vt:lpstr>The Influence of Human Activity on the Environment</vt:lpstr>
      <vt:lpstr>Improvements in agriculture health and medicine have produced a dramatic rise in the human population</vt:lpstr>
      <vt:lpstr>Humans are using up the earth’s resources, including fossil fuels. </vt:lpstr>
      <vt:lpstr>Burning fossil fuels in cars and power stations produces carbon dioxide, sulphur dioxide  and other greenhouse gases</vt:lpstr>
      <vt:lpstr>Sulphur dioxide will dissolve in rain producing Acid Rain</vt:lpstr>
      <vt:lpstr>Acid rain causes erosion of buildings and statues particularly if they are made of limestone </vt:lpstr>
      <vt:lpstr>Deforestation</vt:lpstr>
      <vt:lpstr>This causes several problems </vt:lpstr>
      <vt:lpstr>Intensive Farming</vt:lpstr>
      <vt:lpstr>PowerPoint Presentation</vt:lpstr>
      <vt:lpstr>Problems with Fertilisers</vt:lpstr>
      <vt:lpstr>PowerPoint Presentation</vt:lpstr>
      <vt:lpstr>Pesticides</vt:lpstr>
      <vt:lpstr>In the 1960s, DDT in the food chain threatened  bird populations. Many birds of prey came close to extinction</vt:lpstr>
      <vt:lpstr>PowerPoint Presentation</vt:lpstr>
      <vt:lpstr>What can we Do?</vt:lpstr>
      <vt:lpstr>Organic Farming?</vt:lpstr>
      <vt:lpstr>Use farmyard manure as a fertiliser and set aside land for growth of wild plants </vt:lpstr>
      <vt:lpstr>Biological Control of Pests</vt:lpstr>
      <vt:lpstr>Develop alternative energy sources</vt:lpstr>
      <vt:lpstr>Benefits of conserving endangered species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Influence of Human Activity on the Environment</dc:title>
  <dc:subject>The Influence of Human Activity on the Environment</dc:subject>
  <dc:creator>Mary</dc:creator>
  <cp:keywords>The Influence of Human Activity on the Environment</cp:keywords>
  <dc:description>The Influence of Human Activity on the Environment</dc:description>
  <cp:lastModifiedBy>Nayan GRIFFITHS</cp:lastModifiedBy>
  <cp:revision>5</cp:revision>
  <dcterms:created xsi:type="dcterms:W3CDTF">2006-11-17T12:35:44Z</dcterms:created>
  <dcterms:modified xsi:type="dcterms:W3CDTF">2023-06-05T16:03:45Z</dcterms:modified>
  <cp:category>The Influence of Human Activity on the Environment</cp:category>
</cp:coreProperties>
</file>